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6" r:id="rId9"/>
    <p:sldId id="278" r:id="rId10"/>
    <p:sldId id="327" r:id="rId11"/>
    <p:sldId id="328" r:id="rId12"/>
    <p:sldId id="264" r:id="rId13"/>
    <p:sldId id="266" r:id="rId14"/>
    <p:sldId id="267" r:id="rId15"/>
    <p:sldId id="269" r:id="rId16"/>
    <p:sldId id="270" r:id="rId17"/>
    <p:sldId id="272" r:id="rId18"/>
    <p:sldId id="273" r:id="rId19"/>
    <p:sldId id="275" r:id="rId20"/>
    <p:sldId id="279" r:id="rId21"/>
    <p:sldId id="281" r:id="rId22"/>
    <p:sldId id="282" r:id="rId23"/>
    <p:sldId id="284" r:id="rId24"/>
    <p:sldId id="354" r:id="rId25"/>
    <p:sldId id="355" r:id="rId26"/>
    <p:sldId id="356" r:id="rId27"/>
    <p:sldId id="288" r:id="rId28"/>
    <p:sldId id="353" r:id="rId29"/>
    <p:sldId id="287" r:id="rId30"/>
    <p:sldId id="285" r:id="rId31"/>
    <p:sldId id="286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58" r:id="rId54"/>
    <p:sldId id="359" r:id="rId55"/>
    <p:sldId id="311" r:id="rId56"/>
    <p:sldId id="312" r:id="rId57"/>
    <p:sldId id="313" r:id="rId58"/>
    <p:sldId id="317" r:id="rId59"/>
    <p:sldId id="318" r:id="rId60"/>
    <p:sldId id="319" r:id="rId61"/>
    <p:sldId id="320" r:id="rId62"/>
    <p:sldId id="321" r:id="rId63"/>
    <p:sldId id="322" r:id="rId64"/>
    <p:sldId id="360" r:id="rId65"/>
    <p:sldId id="323" r:id="rId66"/>
    <p:sldId id="324" r:id="rId67"/>
    <p:sldId id="325" r:id="rId68"/>
    <p:sldId id="349" r:id="rId69"/>
    <p:sldId id="361" r:id="rId70"/>
    <p:sldId id="332" r:id="rId71"/>
    <p:sldId id="335" r:id="rId72"/>
    <p:sldId id="338" r:id="rId73"/>
    <p:sldId id="340" r:id="rId74"/>
    <p:sldId id="334" r:id="rId75"/>
    <p:sldId id="333" r:id="rId76"/>
    <p:sldId id="339" r:id="rId77"/>
    <p:sldId id="337" r:id="rId78"/>
    <p:sldId id="336" r:id="rId79"/>
    <p:sldId id="348" r:id="rId80"/>
    <p:sldId id="350" r:id="rId81"/>
    <p:sldId id="351" r:id="rId82"/>
    <p:sldId id="352" r:id="rId83"/>
    <p:sldId id="342" r:id="rId84"/>
    <p:sldId id="343" r:id="rId85"/>
    <p:sldId id="344" r:id="rId86"/>
    <p:sldId id="345" r:id="rId87"/>
    <p:sldId id="346" r:id="rId88"/>
    <p:sldId id="347" r:id="rId89"/>
    <p:sldId id="292" r:id="rId90"/>
    <p:sldId id="326" r:id="rId91"/>
    <p:sldId id="329" r:id="rId92"/>
    <p:sldId id="330" r:id="rId93"/>
    <p:sldId id="331" r:id="rId94"/>
    <p:sldId id="341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F177CA-03D8-4963-B6B4-7B72D2D9F5F3}">
          <p14:sldIdLst>
            <p14:sldId id="256"/>
            <p14:sldId id="257"/>
            <p14:sldId id="258"/>
            <p14:sldId id="259"/>
          </p14:sldIdLst>
        </p14:section>
        <p14:section name="Digital Logic Gate" id="{F3FEF8D0-7CB5-454F-9CDB-27C8DAEFA215}">
          <p14:sldIdLst>
            <p14:sldId id="260"/>
            <p14:sldId id="261"/>
            <p14:sldId id="263"/>
            <p14:sldId id="276"/>
            <p14:sldId id="278"/>
            <p14:sldId id="327"/>
            <p14:sldId id="328"/>
            <p14:sldId id="264"/>
            <p14:sldId id="266"/>
            <p14:sldId id="267"/>
            <p14:sldId id="269"/>
            <p14:sldId id="270"/>
            <p14:sldId id="272"/>
            <p14:sldId id="273"/>
            <p14:sldId id="275"/>
            <p14:sldId id="279"/>
            <p14:sldId id="281"/>
            <p14:sldId id="282"/>
            <p14:sldId id="284"/>
            <p14:sldId id="354"/>
            <p14:sldId id="355"/>
            <p14:sldId id="356"/>
          </p14:sldIdLst>
        </p14:section>
        <p14:section name="Digital Circuits" id="{AF7E03AA-A9B2-45C7-90B5-EF838B445B82}">
          <p14:sldIdLst>
            <p14:sldId id="288"/>
            <p14:sldId id="353"/>
            <p14:sldId id="287"/>
            <p14:sldId id="285"/>
            <p14:sldId id="286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58"/>
            <p14:sldId id="359"/>
            <p14:sldId id="311"/>
            <p14:sldId id="312"/>
            <p14:sldId id="313"/>
            <p14:sldId id="317"/>
            <p14:sldId id="318"/>
            <p14:sldId id="319"/>
            <p14:sldId id="320"/>
            <p14:sldId id="321"/>
            <p14:sldId id="322"/>
            <p14:sldId id="360"/>
            <p14:sldId id="323"/>
            <p14:sldId id="324"/>
            <p14:sldId id="325"/>
          </p14:sldIdLst>
        </p14:section>
        <p14:section name="Analog Circuits" id="{F87A5B7A-A30D-451D-9D90-201852C47CCE}">
          <p14:sldIdLst>
            <p14:sldId id="349"/>
            <p14:sldId id="361"/>
            <p14:sldId id="332"/>
            <p14:sldId id="335"/>
            <p14:sldId id="338"/>
            <p14:sldId id="340"/>
            <p14:sldId id="334"/>
            <p14:sldId id="333"/>
            <p14:sldId id="339"/>
            <p14:sldId id="337"/>
            <p14:sldId id="336"/>
          </p14:sldIdLst>
        </p14:section>
        <p14:section name="Team Project" id="{C8CEEC02-EF86-44C0-903A-BF9392662936}">
          <p14:sldIdLst>
            <p14:sldId id="348"/>
            <p14:sldId id="350"/>
            <p14:sldId id="351"/>
            <p14:sldId id="352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One Chip Design" id="{DEF360F0-F36F-4F7F-84E9-2B7CE16C95A8}">
          <p14:sldIdLst>
            <p14:sldId id="292"/>
            <p14:sldId id="326"/>
            <p14:sldId id="329"/>
            <p14:sldId id="330"/>
            <p14:sldId id="331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6" autoAdjust="0"/>
    <p:restoredTop sz="96336" autoAdjust="0"/>
  </p:normalViewPr>
  <p:slideViewPr>
    <p:cSldViewPr snapToGrid="0">
      <p:cViewPr>
        <p:scale>
          <a:sx n="100" d="100"/>
          <a:sy n="100" d="100"/>
        </p:scale>
        <p:origin x="420" y="3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DD603C0-1697-3625-70DE-B2E09428FF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263675-FE04-2DE6-C8E1-9375A29FCA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B615B-2ED0-48D1-9811-66C119D780A7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681A21-57FE-0D4C-1B6D-BE499C1A81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A8261-A487-9A78-B8C5-FEACB1CC6B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D1C27-D7CD-4532-8EFC-E1FBF6EF3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55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0CBDE-6DDD-4A00-AD2D-BCA4A4BD72E5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A8BE8-F0C1-431C-B868-776221064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8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A8BE8-F0C1-431C-B868-776221064C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6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A8BE8-F0C1-431C-B868-776221064C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A8BE8-F0C1-431C-B868-776221064C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95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A8BE8-F0C1-431C-B868-776221064CC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67703-C554-114C-3D77-0C8EFA8E6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A4B463-BE56-737E-CC9E-7BCDE7383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7882D-61E4-1417-843B-85A135C0B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687B7-DB87-42B0-B846-D5CC2FCFA88F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F56EC-6A3F-842F-060A-A58E6B91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1E8B3-2783-2A3A-0D20-E6176620B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6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AA5E0E-7B25-4248-B9EC-FE05A8C35BA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594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B8130-FA74-F0FC-C4D5-979F7F76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5CC71C-48FE-7B12-3B66-CEC1D6D6E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40F52-B48D-CBD4-FB4C-8082A1E6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6CC7-2613-4CD5-9CF5-A86C2AA15489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82220-5A4A-AAB4-FBBC-E1DAE8B4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2AB52-DE02-C3A4-AE3B-54E7A5EA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0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B1F15C-3605-87B8-142F-6B9BA75782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7CFEE8-A624-0ABD-3B91-36ACFC954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4D2186-B92C-1042-D73F-AF2E4AF6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4349-EC3A-4DC0-A5EB-D22C2CC49FC5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05ACB-0AC4-ABAC-7431-1E0DF34D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4D3F2-9422-BA8E-FE12-10A733CB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2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A4AC8-3691-E4D0-94DA-0D3E7A61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79433-2073-AECD-4706-C82017B47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ED77A-D328-A40B-B019-3D29B01A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A435C-954C-4E3B-89D2-C6C41DC978CB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E25A6F-7FCE-A002-5123-042EFB95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46EE86C-326B-2694-8926-423BE6F6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6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AA5E0E-7B25-4248-B9EC-FE05A8C35BA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59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94CB4-9B90-1CDE-56AE-4B094AC7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8AAD6D-B393-4177-871C-40AC88671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8763AD-3968-3B35-AAA3-43443F86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F4DBB-CD74-4F86-9B72-CEE94F0EC608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29F68-8BC7-864A-E727-D7856BE9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E280ABE-18B1-D692-B2C3-B37C3224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6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AA5E0E-7B25-4248-B9EC-FE05A8C35BA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5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8C901-1940-0218-4C30-7DD6E147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6DA81-F833-CBA0-B04B-08AF24126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F3672F-D103-07CE-B211-381BF080D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CCA364-45E5-0881-1800-CBB3B5F9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71F9-8557-4823-A36F-9CC27A3BC304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926E8-EC39-27F5-9CD7-D482B1D0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0A51934-1243-D8BB-AC9E-E5042214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6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AA5E0E-7B25-4248-B9EC-FE05A8C35BA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47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D9843-FD5F-44D4-391F-F3E423CB0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1C6C24-3946-7DFA-DDF7-351ADA438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74BED0-82C8-AE70-D047-0C18F3232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2CD96C-A742-12CD-42F5-9D5F64E4A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F098D-15B0-5186-6BF0-7C1E1C35E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01CF1B-E3FC-B437-21BE-81EEA72E7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08E2-9317-48CE-8A8E-A6530F296407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7BE24-E011-6751-8CB5-2BAE4D11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0189C7-A4F0-C37F-9A49-1C68D184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5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C3FA5-1649-A1AF-C35A-88DFDD58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60C9EA-59CD-4CBB-C478-C192255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7CD9-405D-415F-A762-F08EFEB8594E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88C08D-B65F-F8B6-392D-E42D98A6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B214F-82E0-9EBC-2C8E-DB26D654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6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AA5E0E-7B25-4248-B9EC-FE05A8C35BA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17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C96348-42C5-A73A-A4BB-1A85B9330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5924-F159-4FF3-9AFB-9BD102226A2A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5D066F-7B7B-76F8-41AB-A65208AC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B91E1-B09E-48D1-8D14-E7F1F27D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1A-5939-81BF-2555-02C682DD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4F476-488F-4084-FAF9-20B59E8AD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6FB963-C23A-96CF-2D91-0D2BCBBDC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29166-B31F-AA00-519B-DB8C06A8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0BE-1605-447D-AB01-AEA434846170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A10B0-FF24-D293-201D-285E65692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B97FA5-D167-FD8F-C2BC-989D6407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0BC3C-D70E-0A37-3135-3AB4DAA5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1F1607-5DD7-49D3-FC34-B6A133FC2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1B899E-0603-9552-DD42-50A8421AD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922B39-05F3-29BF-244A-47CE9E73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2BAFF-C89F-4678-B7AC-0B105EB5F267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4891F3-5765-0FC4-A921-FB7A319D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50959-CC66-BD32-B375-2AFCFA3F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3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420468-4365-9E30-BB7C-B26457B7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DFA769-F9FA-DC71-4AAA-8E0E243E5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A6229-B520-C990-12AD-44BEEB159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EC859-48ED-4792-BEB1-7FA4FA53726D}" type="datetime1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02C24-1AF9-BA08-4CCA-C8C29BFD8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88EA4-EC6C-38FC-E441-FEB33FD79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5E0E-7B25-4248-B9EC-FE05A8C35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8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9E860-8744-7781-112B-52D4E833B865}"/>
              </a:ext>
            </a:extLst>
          </p:cNvPr>
          <p:cNvSpPr txBox="1"/>
          <p:nvPr/>
        </p:nvSpPr>
        <p:spPr>
          <a:xfrm>
            <a:off x="1854046" y="1275181"/>
            <a:ext cx="46810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Cadence</a:t>
            </a:r>
          </a:p>
          <a:p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Full-Custom IC Design</a:t>
            </a:r>
            <a:endParaRPr lang="ko-KR" altLang="en-US" sz="3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3034A-C776-D9C9-4963-31DA42E1043B}"/>
              </a:ext>
            </a:extLst>
          </p:cNvPr>
          <p:cNvSpPr txBox="1"/>
          <p:nvPr/>
        </p:nvSpPr>
        <p:spPr>
          <a:xfrm>
            <a:off x="1921933" y="2598620"/>
            <a:ext cx="82910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Chip Design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1BA22-B13B-33FF-CD69-D131FD66C436}"/>
              </a:ext>
            </a:extLst>
          </p:cNvPr>
          <p:cNvSpPr txBox="1"/>
          <p:nvPr/>
        </p:nvSpPr>
        <p:spPr>
          <a:xfrm>
            <a:off x="8429625" y="5245498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SHIN HONGMIN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85935E5-803D-81E6-228D-54F73E36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95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3294E-C4CB-4204-F54C-EA3076AE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FDB648-77F1-767A-134A-8CE20B73EEEE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2XOR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AD807D0-1925-B825-FA7B-DC48B274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5C309-9F49-AB1C-80D8-C0BE8E36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3" y="1785289"/>
            <a:ext cx="6735402" cy="4472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8FBD4-D049-C3CE-99F3-54F1504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55" y="2230703"/>
            <a:ext cx="4882602" cy="35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9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0398-6B6D-71BE-057D-8AA3E11AC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E7CE9-D48E-CEA4-B6BA-45FAD27887F6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2XOR – Simulation &amp;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EB16FA6-80DB-BFE2-E43A-89C4EBFF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2F27A0-C9D6-F6D2-1D38-2F6809587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125794"/>
            <a:ext cx="8698464" cy="3575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51FADC-F703-77DF-E92B-248B9EEC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839" y="1228724"/>
            <a:ext cx="2743653" cy="536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6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8FA79-6E87-B793-3AB8-6EF1B3544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A2B82B-9F32-6ECD-197C-1BC09474E8DB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2NAND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CA7E9-BF6A-DEA4-C049-2905FD0C7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3" y="1364347"/>
            <a:ext cx="6716178" cy="53630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8F5160-49B6-CCFC-518A-B0AD96B6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000" y="2278165"/>
            <a:ext cx="4839657" cy="353538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F5CCC2-7DCC-9999-273B-D23CB3BB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44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E5C1CC-EACC-FED8-33FB-4BFB34BF1494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2NAND - Simulation &amp;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7B62D8-D87B-7322-C3D9-9F7BF924E32D}"/>
              </a:ext>
            </a:extLst>
          </p:cNvPr>
          <p:cNvGrpSpPr/>
          <p:nvPr/>
        </p:nvGrpSpPr>
        <p:grpSpPr>
          <a:xfrm>
            <a:off x="606162" y="1321776"/>
            <a:ext cx="10979675" cy="5107084"/>
            <a:chOff x="1562331" y="1960466"/>
            <a:chExt cx="9001674" cy="418703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6D22B-95B0-DE0E-1453-36DDE1ADA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6205" y="1960466"/>
              <a:ext cx="1837800" cy="4187037"/>
            </a:xfrm>
            <a:prstGeom prst="rect">
              <a:avLst/>
            </a:prstGeom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32050DB-49B2-9CBC-A6F4-D91EA95CD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331" y="1960466"/>
              <a:ext cx="6475771" cy="418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062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C0647-BC13-C163-5A84-63BC7DC71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A2C75E-0BFB-EF02-F791-8C4F785C6D30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3NAND –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38B1A-B5AB-7B7A-2324-9594E72C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3" y="1392339"/>
            <a:ext cx="5033653" cy="5363024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3537317-2F54-51DB-CA92-882E92F8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6D3D40-156A-5364-3200-013BB7F89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761" y="1897034"/>
            <a:ext cx="5351896" cy="42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30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8D066-4EF3-6A64-E6E7-CD1A81C60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F60E4D-687C-4E2F-3515-437FAB7E19BB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3NAND - Layout &amp;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5D2B2-8C7A-F90C-B14A-67CE633E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04" y="1960466"/>
            <a:ext cx="2752120" cy="418703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7F4C08B-2262-41AD-418A-666608214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74" y="1960466"/>
            <a:ext cx="6479454" cy="418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601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34E13-F007-1967-24DC-BA07047FE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1D7ED2-0137-4909-9362-1C979A2243D3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4NAND –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AC824-044F-0DF5-1053-16A94475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3" y="1392338"/>
            <a:ext cx="5569569" cy="536302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2E061E5-3214-EA49-CFA4-8485BE66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DF6C66-0FD4-8518-7540-5FE0FD20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97" y="1763360"/>
            <a:ext cx="5231860" cy="45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44BDF-E240-CFB5-FE6E-A544047E4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38DAED-41F7-2611-D5A6-249F7E7448DF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4NAND - Layout &amp;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35EE7-9C4E-BF53-1CF1-624C6D45F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1" y="1960465"/>
            <a:ext cx="3397768" cy="41870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08DA42-7B51-B97A-584E-CFEE62E8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89" y="1960465"/>
            <a:ext cx="6465968" cy="41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1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83328-DC6E-00CE-706D-578C51AA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45C519-1E48-9C31-B6C4-C089337E5FA1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2NOR –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4C39C1-CA90-FF25-6C60-94194126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3" y="1635141"/>
            <a:ext cx="4999516" cy="487742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833242-0347-D20D-C8CB-4367190F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43B1CD-8634-0D7D-1C33-525A5280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337" y="1883955"/>
            <a:ext cx="5918320" cy="432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9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4A2BB-3FC0-C154-DE88-5049E947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E0624-F5E7-E549-1003-7D84F67433B1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2NOR - Layout &amp;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AA8F90-921A-2BBC-7BCA-2A5A0DED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15" y="1960464"/>
            <a:ext cx="1674814" cy="418703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709B9CB-3C21-B0C3-C150-D83372ABA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544" y="1960464"/>
            <a:ext cx="6490873" cy="418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4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1158D-B258-98DB-F478-1C8781505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8AB12E-643F-1FAF-9EF1-6618DA213B16}"/>
              </a:ext>
            </a:extLst>
          </p:cNvPr>
          <p:cNvSpPr txBox="1"/>
          <p:nvPr/>
        </p:nvSpPr>
        <p:spPr>
          <a:xfrm>
            <a:off x="436343" y="259977"/>
            <a:ext cx="6221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0A1A6-01F8-647F-0C80-20C6FA3ADD38}"/>
              </a:ext>
            </a:extLst>
          </p:cNvPr>
          <p:cNvSpPr txBox="1"/>
          <p:nvPr/>
        </p:nvSpPr>
        <p:spPr>
          <a:xfrm>
            <a:off x="436343" y="1843950"/>
            <a:ext cx="683347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Program &amp; Tool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Digital Circuits &amp; Analog Circuits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(Schematic / Simulation / Layout)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One Chip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(Schematic / Simulation / Layout)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A7EF72-CFB3-1AB8-540D-1ED44C481D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2200">
            <a:off x="8489291" y="1232364"/>
            <a:ext cx="3516690" cy="3516690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BF5CA01-87FD-E95C-E929-2BC624F0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75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462D4-D5EF-B5E2-679A-B19915492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AD8442-32DD-79FE-B00B-86C8005DCA08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3NOR –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A252BD-8728-2BD0-F1AA-5B560596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3" y="1392338"/>
            <a:ext cx="5048394" cy="536302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326FF09-5BDF-0DAB-A5D6-1ED99067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4C53A8-397B-200C-811D-912F3DA1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521" y="1604375"/>
            <a:ext cx="5943136" cy="47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681C2-B891-6236-D8EA-790B5BBF0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1F08CD-850C-3EE5-AACC-F3B50E5C59A8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3NOR - Layout &amp;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2C13BA-B52F-EA24-C80E-680EFC1F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97" y="1960464"/>
            <a:ext cx="2183803" cy="41870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9EBF59-E2CB-F158-78AB-9E5ED496E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165" y="1960464"/>
            <a:ext cx="6502694" cy="41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6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E141A-3B7F-F81D-C959-3448CE875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6A9E51-0ED0-CBF0-57E5-DB2273B9F0A8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4NOR –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88F2C-3395-ED64-0BE6-4F236ECC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92" y="1392338"/>
            <a:ext cx="4822510" cy="536302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236EEA0-A48A-5830-D892-8CEC24037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3C6313-3167-A6EA-E890-529354BC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3585"/>
            <a:ext cx="5629308" cy="48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11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CDADA-BD50-AE39-058B-4426B5273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0FF841-7802-2F64-1C01-2A4B63295A4E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4NOR - Layout &amp;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836679-2E7E-FC34-F16D-6137476B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165" y="1960465"/>
            <a:ext cx="6465968" cy="41870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DD59C7-5BD3-B849-0EAE-9A2CB6BA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26" y="1960465"/>
            <a:ext cx="1982358" cy="41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62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D25E6-16A0-86BA-DD89-668FE90E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C1E99E-5D67-A98F-322F-A316C2D24EC4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Digital Logic Gate - Schematic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C7A89-0F01-2C9C-4117-CFB6D67D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263"/>
            <a:ext cx="12192000" cy="41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8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64B21-13A3-C948-9099-32D99728E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01D3E-3FEF-11C3-3FF7-025654F7252A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Digital Logic Gate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0B1145-A494-B598-C705-46AE15D6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98" y="1120381"/>
            <a:ext cx="8269603" cy="573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15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97DCB-E936-B742-3072-6AF66013E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0C2695-32AA-B9E6-F5CF-6E9176442068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Digital Logic Gate – Schematic &amp;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8FB515-B06D-983E-D7FC-2517A46AB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861559"/>
              </p:ext>
            </p:extLst>
          </p:nvPr>
        </p:nvGraphicFramePr>
        <p:xfrm>
          <a:off x="436344" y="2189831"/>
          <a:ext cx="11349252" cy="14681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261028">
                  <a:extLst>
                    <a:ext uri="{9D8B030D-6E8A-4147-A177-3AD203B41FA5}">
                      <a16:colId xmlns:a16="http://schemas.microsoft.com/office/drawing/2014/main" val="3150787474"/>
                    </a:ext>
                  </a:extLst>
                </a:gridCol>
                <a:gridCol w="1261028">
                  <a:extLst>
                    <a:ext uri="{9D8B030D-6E8A-4147-A177-3AD203B41FA5}">
                      <a16:colId xmlns:a16="http://schemas.microsoft.com/office/drawing/2014/main" val="1239397065"/>
                    </a:ext>
                  </a:extLst>
                </a:gridCol>
                <a:gridCol w="1261028">
                  <a:extLst>
                    <a:ext uri="{9D8B030D-6E8A-4147-A177-3AD203B41FA5}">
                      <a16:colId xmlns:a16="http://schemas.microsoft.com/office/drawing/2014/main" val="3980199072"/>
                    </a:ext>
                  </a:extLst>
                </a:gridCol>
                <a:gridCol w="1261028">
                  <a:extLst>
                    <a:ext uri="{9D8B030D-6E8A-4147-A177-3AD203B41FA5}">
                      <a16:colId xmlns:a16="http://schemas.microsoft.com/office/drawing/2014/main" val="3948381058"/>
                    </a:ext>
                  </a:extLst>
                </a:gridCol>
                <a:gridCol w="1261028">
                  <a:extLst>
                    <a:ext uri="{9D8B030D-6E8A-4147-A177-3AD203B41FA5}">
                      <a16:colId xmlns:a16="http://schemas.microsoft.com/office/drawing/2014/main" val="858031190"/>
                    </a:ext>
                  </a:extLst>
                </a:gridCol>
                <a:gridCol w="1261028">
                  <a:extLst>
                    <a:ext uri="{9D8B030D-6E8A-4147-A177-3AD203B41FA5}">
                      <a16:colId xmlns:a16="http://schemas.microsoft.com/office/drawing/2014/main" val="2768145243"/>
                    </a:ext>
                  </a:extLst>
                </a:gridCol>
                <a:gridCol w="1261028">
                  <a:extLst>
                    <a:ext uri="{9D8B030D-6E8A-4147-A177-3AD203B41FA5}">
                      <a16:colId xmlns:a16="http://schemas.microsoft.com/office/drawing/2014/main" val="444480328"/>
                    </a:ext>
                  </a:extLst>
                </a:gridCol>
                <a:gridCol w="1261028">
                  <a:extLst>
                    <a:ext uri="{9D8B030D-6E8A-4147-A177-3AD203B41FA5}">
                      <a16:colId xmlns:a16="http://schemas.microsoft.com/office/drawing/2014/main" val="110588553"/>
                    </a:ext>
                  </a:extLst>
                </a:gridCol>
                <a:gridCol w="1261028">
                  <a:extLst>
                    <a:ext uri="{9D8B030D-6E8A-4147-A177-3AD203B41FA5}">
                      <a16:colId xmlns:a16="http://schemas.microsoft.com/office/drawing/2014/main" val="4127144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NOT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SWITCH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2NAND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3NAND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4NAND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2NOR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3NOR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4NOR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66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NMOS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L = 100nm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03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PMOS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L = 100nm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2.91um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2.91um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2.53um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2.31um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2.14um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3.99um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5.96um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8426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57D4DB37-33B3-6944-94B3-411EA9E184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26963"/>
                  </p:ext>
                </p:extLst>
              </p:nvPr>
            </p:nvGraphicFramePr>
            <p:xfrm>
              <a:off x="436344" y="4818364"/>
              <a:ext cx="11349252" cy="9194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261028">
                      <a:extLst>
                        <a:ext uri="{9D8B030D-6E8A-4147-A177-3AD203B41FA5}">
                          <a16:colId xmlns:a16="http://schemas.microsoft.com/office/drawing/2014/main" val="3150787474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1239397065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3980199072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3948381058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858031190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2768145243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444480328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110588553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41271449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NOT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SWITCH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2NAND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3NAND 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4NAND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2NOR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3NOR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4NOR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9660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Area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bg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  <a:endParaRPr lang="ko-KR" alt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5.4896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5.4332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7.616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10.0036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12.518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9.6016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14.7918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20.922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80354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57D4DB37-33B3-6944-94B3-411EA9E184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26963"/>
                  </p:ext>
                </p:extLst>
              </p:nvPr>
            </p:nvGraphicFramePr>
            <p:xfrm>
              <a:off x="436344" y="4818364"/>
              <a:ext cx="11349252" cy="9194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261028">
                      <a:extLst>
                        <a:ext uri="{9D8B030D-6E8A-4147-A177-3AD203B41FA5}">
                          <a16:colId xmlns:a16="http://schemas.microsoft.com/office/drawing/2014/main" val="3150787474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1239397065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3980199072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3948381058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858031190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2768145243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444480328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110588553"/>
                        </a:ext>
                      </a:extLst>
                    </a:gridCol>
                    <a:gridCol w="1261028">
                      <a:extLst>
                        <a:ext uri="{9D8B030D-6E8A-4147-A177-3AD203B41FA5}">
                          <a16:colId xmlns:a16="http://schemas.microsoft.com/office/drawing/2014/main" val="41271449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NOT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SWITCH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2NAND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3NAND 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4NAND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2NOR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3NOR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4NOR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966019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3" t="-72527" r="-801449" b="-6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5.4896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5.4332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7.616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10.0036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12.518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9.6016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14.7918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</a:rPr>
                            <a:t>20.922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80354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EE1AE8-DFB6-756A-324D-0DCE6FC4CCF9}"/>
              </a:ext>
            </a:extLst>
          </p:cNvPr>
          <p:cNvSpPr txBox="1"/>
          <p:nvPr/>
        </p:nvSpPr>
        <p:spPr>
          <a:xfrm>
            <a:off x="436343" y="1789721"/>
            <a:ext cx="530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Schematic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8919A-B69C-7583-5926-90B7F9227060}"/>
              </a:ext>
            </a:extLst>
          </p:cNvPr>
          <p:cNvSpPr txBox="1"/>
          <p:nvPr/>
        </p:nvSpPr>
        <p:spPr>
          <a:xfrm>
            <a:off x="436343" y="4418254"/>
            <a:ext cx="530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Layout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5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A10AAD-1202-DD8E-4705-9FD1E15F89D1}"/>
              </a:ext>
            </a:extLst>
          </p:cNvPr>
          <p:cNvSpPr txBox="1"/>
          <p:nvPr/>
        </p:nvSpPr>
        <p:spPr>
          <a:xfrm>
            <a:off x="382555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Digital Circuits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81F7D-BDC3-286D-0583-F42712A4A511}"/>
              </a:ext>
            </a:extLst>
          </p:cNvPr>
          <p:cNvSpPr txBox="1"/>
          <p:nvPr/>
        </p:nvSpPr>
        <p:spPr>
          <a:xfrm>
            <a:off x="481167" y="2622688"/>
            <a:ext cx="96920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2x1 MUX / 4x1 MUX / 8x1 MUX / 16x1 MUX  </a:t>
            </a:r>
          </a:p>
          <a:p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(Difference Logic &amp; Switch)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HALF_ADDER / FULL_ADDER / 4BIT_ADDER</a:t>
            </a:r>
          </a:p>
        </p:txBody>
      </p:sp>
    </p:spTree>
    <p:extLst>
      <p:ext uri="{BB962C8B-B14F-4D97-AF65-F5344CB8AC3E}">
        <p14:creationId xmlns:p14="http://schemas.microsoft.com/office/powerpoint/2010/main" val="2063253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F6F6B-3E51-984B-B9C4-EAE41D37F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638EB9-1BE0-9C3C-B2B4-D1CC76C9B91D}"/>
              </a:ext>
            </a:extLst>
          </p:cNvPr>
          <p:cNvSpPr txBox="1"/>
          <p:nvPr/>
        </p:nvSpPr>
        <p:spPr>
          <a:xfrm>
            <a:off x="382555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Multiplexer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3C49D-AB85-DB82-2EFB-D0B50BDA8B5A}"/>
              </a:ext>
            </a:extLst>
          </p:cNvPr>
          <p:cNvSpPr txBox="1"/>
          <p:nvPr/>
        </p:nvSpPr>
        <p:spPr>
          <a:xfrm>
            <a:off x="436343" y="1177245"/>
            <a:ext cx="11261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Definition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A 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Multiplexer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(often abbreviated 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MUX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is a 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digital switching device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that selects one input 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signal from multiple sources and forwards it to a single output line.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39AD04-044E-F505-231F-07A7ED7D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1" y="2192908"/>
            <a:ext cx="5373920" cy="33421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11A820-A0C4-EF42-CFFB-8C7464D03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895" y="2761000"/>
            <a:ext cx="6011935" cy="2774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155E7-D4FF-50D8-F9C0-02403F720DA4}"/>
              </a:ext>
            </a:extLst>
          </p:cNvPr>
          <p:cNvSpPr txBox="1"/>
          <p:nvPr/>
        </p:nvSpPr>
        <p:spPr>
          <a:xfrm>
            <a:off x="436343" y="5682905"/>
            <a:ext cx="5659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General Structure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1. </a:t>
            </a:r>
            <a:r>
              <a:rPr lang="en-US" altLang="ko-KR" sz="2000" dirty="0">
                <a:solidFill>
                  <a:schemeClr val="bg1"/>
                </a:solidFill>
              </a:rPr>
              <a:t>Multiple Data Inputs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2. </a:t>
            </a:r>
            <a:r>
              <a:rPr lang="en-US" altLang="ko-KR" sz="2000" dirty="0">
                <a:solidFill>
                  <a:schemeClr val="bg1"/>
                </a:solidFill>
              </a:rPr>
              <a:t>Selection Lines (Control Inputs)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F46EF-A2C8-88EA-74B4-85138A5C054B}"/>
              </a:ext>
            </a:extLst>
          </p:cNvPr>
          <p:cNvSpPr txBox="1"/>
          <p:nvPr/>
        </p:nvSpPr>
        <p:spPr>
          <a:xfrm>
            <a:off x="5841895" y="5990682"/>
            <a:ext cx="565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3. </a:t>
            </a:r>
            <a:r>
              <a:rPr lang="en-US" altLang="ko-KR" sz="2000" dirty="0">
                <a:solidFill>
                  <a:schemeClr val="bg1"/>
                </a:solidFill>
              </a:rPr>
              <a:t>Single Output (Y)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4. </a:t>
            </a:r>
            <a:r>
              <a:rPr lang="en-US" altLang="ko-KR" sz="2000" dirty="0">
                <a:solidFill>
                  <a:schemeClr val="bg1"/>
                </a:solidFill>
              </a:rPr>
              <a:t>Enable Signal (optional)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841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257006-2AFC-F086-69B2-7D8D52A939D7}"/>
              </a:ext>
            </a:extLst>
          </p:cNvPr>
          <p:cNvSpPr txBox="1"/>
          <p:nvPr/>
        </p:nvSpPr>
        <p:spPr>
          <a:xfrm>
            <a:off x="436343" y="259977"/>
            <a:ext cx="12037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2x1 MUX Logic –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B1C162-6618-A719-4CDF-DB85FB47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3" y="1353433"/>
            <a:ext cx="5087526" cy="5413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5CF196-BB50-25F9-74C9-5A936C8E5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03" y="2003674"/>
            <a:ext cx="5880454" cy="41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3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8BE9-8B30-9BAF-115B-8EE0050D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E0151-6CAC-06B0-C9DE-723C46481D82}"/>
              </a:ext>
            </a:extLst>
          </p:cNvPr>
          <p:cNvSpPr txBox="1"/>
          <p:nvPr/>
        </p:nvSpPr>
        <p:spPr>
          <a:xfrm>
            <a:off x="391521" y="259977"/>
            <a:ext cx="8731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Program &amp; Tool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A08C9-2AA7-2508-08C6-2E7E2820A70F}"/>
              </a:ext>
            </a:extLst>
          </p:cNvPr>
          <p:cNvSpPr txBox="1"/>
          <p:nvPr/>
        </p:nvSpPr>
        <p:spPr>
          <a:xfrm>
            <a:off x="490132" y="1843950"/>
            <a:ext cx="1008276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Cadence Virtuoso Schematic Editor / Layout Editor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Cadence Virtuoso </a:t>
            </a:r>
            <a:r>
              <a:rPr lang="en-US" altLang="ko-KR" sz="3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Spectre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Assura(DRC &amp; LVS)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GPDK090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8018871-F0CB-E586-651F-8FF9592C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08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DBEE3-3763-DDCD-E93A-F00446185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7C7E2F-451A-256D-065F-AB85860A48F6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Logic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04E96C-2B06-FF4B-808F-8B774A58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439483"/>
            <a:ext cx="11410950" cy="50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8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9A40D-5BEC-BBF7-7DCF-E6138BCD3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162417-27D0-A92D-40E0-75646A60483A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Logic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9F1F5A-0840-A6CC-AAC1-0D0C86A6E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089" y="1270816"/>
            <a:ext cx="5877822" cy="532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41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84FF3-A583-CC9E-62FC-188930EAA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15BEFC-6ECA-B2C6-EAB8-3FB2DCFB63A4}"/>
              </a:ext>
            </a:extLst>
          </p:cNvPr>
          <p:cNvSpPr txBox="1"/>
          <p:nvPr/>
        </p:nvSpPr>
        <p:spPr>
          <a:xfrm>
            <a:off x="436343" y="259977"/>
            <a:ext cx="12295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2x1 MUX Switch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346C11-6893-E46A-D609-760FFCE3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96" y="1353432"/>
            <a:ext cx="4491907" cy="54131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4AD22D-CE65-07BF-18E5-940F8D1CD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03" y="2003674"/>
            <a:ext cx="5849837" cy="41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6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178B-EA61-4F54-2770-26210E921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44ABB-2231-209E-03A0-B07190757B35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Switch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3F817E-0E8A-1728-1E50-0E95DE93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86" y="1479176"/>
            <a:ext cx="11725228" cy="47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99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60D3A-F141-9547-3DF2-612EF705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A57AB6-B009-5F20-8355-F51D8861957C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Switch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5F03D8-23B1-45C0-3200-1E68F181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595" y="1270816"/>
            <a:ext cx="3558810" cy="532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7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8011E-207E-2F43-E8AE-6EB81DF49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A31631-B263-CF7C-1EBC-F4CEF1C16DCC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LOGIC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698A68-AA93-0B81-EC68-109D1C4CD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971" y="1460933"/>
            <a:ext cx="5930695" cy="49577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6CB3A8-D97D-0634-4525-00DB1F4AB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4" y="1892982"/>
            <a:ext cx="5598809" cy="409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72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328E6-8844-0887-0CC6-2F51EFFBA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90A087-79F8-A76D-E536-453B5D160317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LOGIC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76AC4B-0608-EC1B-6EF4-FA7DAA91B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1" y="1435639"/>
            <a:ext cx="11923058" cy="48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3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0EF50-B88D-BCD4-7714-C560B673D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C55C7F-3EF5-5302-814F-87A721BA36BB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LOGIC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AAE79A-8904-54F8-B131-B4148681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7" y="1308846"/>
            <a:ext cx="10815006" cy="52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96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205B-40DE-6AEB-FBDA-04BBD109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2C129D-4C8F-04B2-BB1B-3580F303FA71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SWITCH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775A3A-A8F1-E451-6FED-1401BDD7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20" y="1308559"/>
            <a:ext cx="4823588" cy="5289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F4290B-4968-B538-0F7B-F2D587C05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94" y="1400645"/>
            <a:ext cx="6131859" cy="51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21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C8435-24B1-DE8A-4970-847CBCE9D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6B8284-800C-2522-29A5-9B9361005EBD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SWITCH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C25DE-F447-E9FB-028B-F64D96B9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9" y="1312574"/>
            <a:ext cx="11851342" cy="52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6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C2C5-5E63-7385-5FA9-35DCE9E58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C44D63-8CDC-AB1E-E783-35AD94E8B767}"/>
              </a:ext>
            </a:extLst>
          </p:cNvPr>
          <p:cNvSpPr txBox="1"/>
          <p:nvPr/>
        </p:nvSpPr>
        <p:spPr>
          <a:xfrm>
            <a:off x="373591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Digital Circuits &amp; Analog Circuits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F2B7E-61FF-37B1-BE9B-B2B079F8D567}"/>
              </a:ext>
            </a:extLst>
          </p:cNvPr>
          <p:cNvSpPr txBox="1"/>
          <p:nvPr/>
        </p:nvSpPr>
        <p:spPr>
          <a:xfrm>
            <a:off x="462870" y="1745339"/>
            <a:ext cx="107576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Digital Logic Gates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 / SWITCH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2NAND / 3NAND / 4NAND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2NOR / 3NAR / 4NOR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Digital Circuits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2x1 MUX / 4x1 MUX / 8x1 MUX / 16x1 MUX (Difference Logic &amp; Switch)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HALF_ADDER / FULL_ADDER / 4BIT_ADDER / 4BIT SUBTRACTOR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Analog Circuits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Common Source Amp / Differential Amp (Single-ended Output)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B78A223-83EA-9AE8-3B91-E247B044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752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287E0-BCF2-5E6D-293F-7B61330E2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988782-112D-C08C-6E98-73AD93FAFA68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SWITCH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BEFA48-3C87-82EB-BFA5-48B18C26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735" y="1299882"/>
            <a:ext cx="5288530" cy="539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7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E380C-DF94-70B8-48E2-5350C570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A9E940-98DB-C4AC-B1A2-23D0C70FFCA4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LOGIC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79CE8F-72EE-C2E7-F45D-19B062146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4" y="1687880"/>
            <a:ext cx="7184018" cy="46680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F38165-425A-1277-C6E3-56A85A253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138" y="1687879"/>
            <a:ext cx="4236905" cy="4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36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4E32F-CEBB-4239-FABC-69C81570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B7D341-FA48-D41A-33DD-4420A0175AB2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LOGIC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C5855E-8E5F-E837-68B1-8AD9864D5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679"/>
            <a:ext cx="12192000" cy="53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12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6D8B5-CC7B-36E4-5FA9-ACAFD70C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ABCA98-AA2E-99DF-7C58-46D86258CBE9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LOGIC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59BB0-6860-1086-CE72-E8A4DF1B2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3438"/>
            <a:ext cx="12192000" cy="32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58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8398-B881-3E24-639B-EDB6E204F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91E9AE-BEE8-4886-F995-FDF9346E88F6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SWITCH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F66DDC-FC2B-8E5F-1A0C-CA7F54A1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46" y="1434353"/>
            <a:ext cx="3474879" cy="51636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C350B6-6759-F771-8EA9-9EF14D7F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54" y="1400935"/>
            <a:ext cx="4733364" cy="52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06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26E8-6EB4-764F-4193-D0F1FC098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0686F8-B69D-6A19-277A-D67ECCF5CB92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SWITCH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A9F017-7C53-9CB4-9BAA-BA6B4586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910"/>
            <a:ext cx="12192000" cy="53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77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3C8F-87E7-ADC9-A4FA-B9201B157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895683-F543-8347-8A0D-72CAB1CB5E16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SWITCH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4635C2-9E3E-993B-3F0C-26C7D9261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2" y="1197216"/>
            <a:ext cx="8063276" cy="54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61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95310-ABCF-A26F-CCB1-353C10CC6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FAD46B-BF2A-9724-6DD0-2A83ABABA11E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LOGIC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DBEBA8-D6F4-D35B-247D-D28AA29F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1" y="1443318"/>
            <a:ext cx="5686859" cy="5074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5FD9FE-03BD-F33D-6025-05469F5F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96" y="1443318"/>
            <a:ext cx="3151022" cy="507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11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6F0AC-D9A5-A88D-E3AA-264A1D70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70EE8D-1616-D50E-BB47-E3535E091BA2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LOGIC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120D79-B7D8-2EBB-44CC-869A2BD0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855"/>
            <a:ext cx="12192000" cy="54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74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0065-FA6E-8D99-9846-37190F5E8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63C4BB-5A68-EC5C-9727-6E66E9468814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LOGIC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0E57AF-939E-408A-E3D8-0E1AE830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976"/>
            <a:ext cx="12192000" cy="2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42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9D660-676F-47CE-18F4-4ED92BD3C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09137E-86F3-666A-4756-6E7A565F6592}"/>
              </a:ext>
            </a:extLst>
          </p:cNvPr>
          <p:cNvSpPr txBox="1"/>
          <p:nvPr/>
        </p:nvSpPr>
        <p:spPr>
          <a:xfrm>
            <a:off x="382555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Digital Logic Gate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93919-61E4-3335-023E-44B1FE92A8BB}"/>
              </a:ext>
            </a:extLst>
          </p:cNvPr>
          <p:cNvSpPr txBox="1"/>
          <p:nvPr/>
        </p:nvSpPr>
        <p:spPr>
          <a:xfrm>
            <a:off x="481167" y="2297568"/>
            <a:ext cx="5873724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 / SWITCH / 2XOR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2NAND / 3NAND / 4NAND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2NOR / 3NOR / 4NOR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19A69A2-760A-D3B9-E5DF-2AE810B6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707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EE440-882B-334D-8FAB-F796C0EF0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BDFE04-4B01-AD6C-373B-48FA265417C2}"/>
              </a:ext>
            </a:extLst>
          </p:cNvPr>
          <p:cNvSpPr txBox="1"/>
          <p:nvPr/>
        </p:nvSpPr>
        <p:spPr>
          <a:xfrm>
            <a:off x="436343" y="259977"/>
            <a:ext cx="11558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SWITCH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4F7B-CDF2-F684-BF82-F8AF4F31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32" y="1326776"/>
            <a:ext cx="2690237" cy="5351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4BF996-6E1A-ADAA-FDD3-3E45394D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927" y="1326776"/>
            <a:ext cx="3338687" cy="53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2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FFB70-9ED6-20B9-CD8B-2E64DF90E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D5A3EE-9F1C-DA20-8B45-A42253B42584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SWITCH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E0DFF9-CC86-3095-80E5-E9CB108E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001"/>
            <a:ext cx="12192000" cy="54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47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A1AE-1901-520F-0B41-662B4A700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17EC6C-2877-1DED-B3FF-C28A79F81B97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16x1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 SWITCH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121F47-BB99-C860-1597-F738C231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1396647"/>
            <a:ext cx="1106006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EE94E-2DBA-8B51-0004-ED6871F7B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ADD8C-F9A2-F19F-43C1-6E77B31AE1B7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MUX(LOGIC &amp; SWITCH)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327A71A3-E53D-955C-20CA-245B5A05DD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509859"/>
                  </p:ext>
                </p:extLst>
              </p:nvPr>
            </p:nvGraphicFramePr>
            <p:xfrm>
              <a:off x="436343" y="1818356"/>
              <a:ext cx="8012330" cy="201676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602466">
                      <a:extLst>
                        <a:ext uri="{9D8B030D-6E8A-4147-A177-3AD203B41FA5}">
                          <a16:colId xmlns:a16="http://schemas.microsoft.com/office/drawing/2014/main" val="3150787474"/>
                        </a:ext>
                      </a:extLst>
                    </a:gridCol>
                    <a:gridCol w="1602466">
                      <a:extLst>
                        <a:ext uri="{9D8B030D-6E8A-4147-A177-3AD203B41FA5}">
                          <a16:colId xmlns:a16="http://schemas.microsoft.com/office/drawing/2014/main" val="1239397065"/>
                        </a:ext>
                      </a:extLst>
                    </a:gridCol>
                    <a:gridCol w="1602466">
                      <a:extLst>
                        <a:ext uri="{9D8B030D-6E8A-4147-A177-3AD203B41FA5}">
                          <a16:colId xmlns:a16="http://schemas.microsoft.com/office/drawing/2014/main" val="3980199072"/>
                        </a:ext>
                      </a:extLst>
                    </a:gridCol>
                    <a:gridCol w="1602466">
                      <a:extLst>
                        <a:ext uri="{9D8B030D-6E8A-4147-A177-3AD203B41FA5}">
                          <a16:colId xmlns:a16="http://schemas.microsoft.com/office/drawing/2014/main" val="3948381058"/>
                        </a:ext>
                      </a:extLst>
                    </a:gridCol>
                    <a:gridCol w="1602466">
                      <a:extLst>
                        <a:ext uri="{9D8B030D-6E8A-4147-A177-3AD203B41FA5}">
                          <a16:colId xmlns:a16="http://schemas.microsoft.com/office/drawing/2014/main" val="8580311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Area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  <a:endParaRPr lang="ko-KR" altLang="en-US" sz="1200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2X1 MUX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4X1 MUX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8X1 MUX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16X1 MUX 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9660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LOGIC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  <a:endParaRPr lang="ko-KR" altLang="en-US" sz="1200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27.1781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100.862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264.7431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716.2017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80354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SWITCH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  <a:endParaRPr lang="ko-KR" altLang="en-US" sz="1200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18.0063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48.6018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122.8788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305.347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4842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Ratio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9.1718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52.2602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141.8643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410.8547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85455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327A71A3-E53D-955C-20CA-245B5A05DD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509859"/>
                  </p:ext>
                </p:extLst>
              </p:nvPr>
            </p:nvGraphicFramePr>
            <p:xfrm>
              <a:off x="436343" y="1818356"/>
              <a:ext cx="8012330" cy="201676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602466">
                      <a:extLst>
                        <a:ext uri="{9D8B030D-6E8A-4147-A177-3AD203B41FA5}">
                          <a16:colId xmlns:a16="http://schemas.microsoft.com/office/drawing/2014/main" val="3150787474"/>
                        </a:ext>
                      </a:extLst>
                    </a:gridCol>
                    <a:gridCol w="1602466">
                      <a:extLst>
                        <a:ext uri="{9D8B030D-6E8A-4147-A177-3AD203B41FA5}">
                          <a16:colId xmlns:a16="http://schemas.microsoft.com/office/drawing/2014/main" val="1239397065"/>
                        </a:ext>
                      </a:extLst>
                    </a:gridCol>
                    <a:gridCol w="1602466">
                      <a:extLst>
                        <a:ext uri="{9D8B030D-6E8A-4147-A177-3AD203B41FA5}">
                          <a16:colId xmlns:a16="http://schemas.microsoft.com/office/drawing/2014/main" val="3980199072"/>
                        </a:ext>
                      </a:extLst>
                    </a:gridCol>
                    <a:gridCol w="1602466">
                      <a:extLst>
                        <a:ext uri="{9D8B030D-6E8A-4147-A177-3AD203B41FA5}">
                          <a16:colId xmlns:a16="http://schemas.microsoft.com/office/drawing/2014/main" val="3948381058"/>
                        </a:ext>
                      </a:extLst>
                    </a:gridCol>
                    <a:gridCol w="1602466">
                      <a:extLst>
                        <a:ext uri="{9D8B030D-6E8A-4147-A177-3AD203B41FA5}">
                          <a16:colId xmlns:a16="http://schemas.microsoft.com/office/drawing/2014/main" val="858031190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0" t="-4444" r="-401521" b="-2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2X1 MUX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4X1 MUX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8X1 MUX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16X1 MUX 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966019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0" t="-103297" r="-401521" b="-183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27.1781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100.862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264.7431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716.2017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8035434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0" t="-205556" r="-401521" b="-8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18.0063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48.6018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122.8788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305.347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4842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Ratio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9.1718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52.2602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141.8643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410.8547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85455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7095046-3095-CE30-8C83-AB9F9EEDD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280400"/>
              </p:ext>
            </p:extLst>
          </p:nvPr>
        </p:nvGraphicFramePr>
        <p:xfrm>
          <a:off x="436343" y="4446888"/>
          <a:ext cx="8012330" cy="199435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02466">
                  <a:extLst>
                    <a:ext uri="{9D8B030D-6E8A-4147-A177-3AD203B41FA5}">
                      <a16:colId xmlns:a16="http://schemas.microsoft.com/office/drawing/2014/main" val="3150787474"/>
                    </a:ext>
                  </a:extLst>
                </a:gridCol>
                <a:gridCol w="1602466">
                  <a:extLst>
                    <a:ext uri="{9D8B030D-6E8A-4147-A177-3AD203B41FA5}">
                      <a16:colId xmlns:a16="http://schemas.microsoft.com/office/drawing/2014/main" val="1239397065"/>
                    </a:ext>
                  </a:extLst>
                </a:gridCol>
                <a:gridCol w="1602466">
                  <a:extLst>
                    <a:ext uri="{9D8B030D-6E8A-4147-A177-3AD203B41FA5}">
                      <a16:colId xmlns:a16="http://schemas.microsoft.com/office/drawing/2014/main" val="3980199072"/>
                    </a:ext>
                  </a:extLst>
                </a:gridCol>
                <a:gridCol w="1602466">
                  <a:extLst>
                    <a:ext uri="{9D8B030D-6E8A-4147-A177-3AD203B41FA5}">
                      <a16:colId xmlns:a16="http://schemas.microsoft.com/office/drawing/2014/main" val="3948381058"/>
                    </a:ext>
                  </a:extLst>
                </a:gridCol>
                <a:gridCol w="1602466">
                  <a:extLst>
                    <a:ext uri="{9D8B030D-6E8A-4147-A177-3AD203B41FA5}">
                      <a16:colId xmlns:a16="http://schemas.microsoft.com/office/drawing/2014/main" val="858031190"/>
                    </a:ext>
                  </a:extLst>
                </a:gridCol>
              </a:tblGrid>
              <a:tr h="50376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2X1 MUX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4X1 MUX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8X1 MUX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16X1 MUX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660195"/>
                  </a:ext>
                </a:extLst>
              </a:tr>
              <a:tr h="745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LOGIC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(unit)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42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035434"/>
                  </a:ext>
                </a:extLst>
              </a:tr>
              <a:tr h="745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SWITCH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(unit)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78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2248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9BA96CF-66AF-EAF1-AF77-1B5F37871E62}"/>
              </a:ext>
            </a:extLst>
          </p:cNvPr>
          <p:cNvSpPr txBox="1"/>
          <p:nvPr/>
        </p:nvSpPr>
        <p:spPr>
          <a:xfrm>
            <a:off x="436343" y="1418246"/>
            <a:ext cx="530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Layout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BAF78-131C-4920-939F-D78ACED3B848}"/>
              </a:ext>
            </a:extLst>
          </p:cNvPr>
          <p:cNvSpPr txBox="1"/>
          <p:nvPr/>
        </p:nvSpPr>
        <p:spPr>
          <a:xfrm>
            <a:off x="436343" y="4046779"/>
            <a:ext cx="530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 Number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00DC0-AD96-5D00-A3B3-F3D3A8FF3019}"/>
              </a:ext>
            </a:extLst>
          </p:cNvPr>
          <p:cNvSpPr txBox="1"/>
          <p:nvPr/>
        </p:nvSpPr>
        <p:spPr>
          <a:xfrm>
            <a:off x="9158409" y="3231171"/>
            <a:ext cx="2155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 can be used efficiently due to its small area and number of transistors. 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783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732A-67B6-3515-E4B6-7333CC89B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1F48D8-F6A4-BD31-1FC5-0D3EE442BE06}"/>
              </a:ext>
            </a:extLst>
          </p:cNvPr>
          <p:cNvSpPr txBox="1"/>
          <p:nvPr/>
        </p:nvSpPr>
        <p:spPr>
          <a:xfrm>
            <a:off x="382555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ADDER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F24615-48D9-B7F3-3BCC-7424190F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3" y="1523082"/>
            <a:ext cx="2012237" cy="2058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DC1493-C442-F043-3D41-44C1178AC84C}"/>
              </a:ext>
            </a:extLst>
          </p:cNvPr>
          <p:cNvSpPr txBox="1"/>
          <p:nvPr/>
        </p:nvSpPr>
        <p:spPr>
          <a:xfrm>
            <a:off x="226793" y="1122971"/>
            <a:ext cx="530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HALF_ADDER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766671-C289-B0B4-1AE8-4633FA68C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760" y="1523083"/>
            <a:ext cx="2732471" cy="2058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89916E-109C-FA95-C886-7BD7C10E1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343" y="1523081"/>
            <a:ext cx="5893863" cy="20583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BB5F34-9E22-5CB2-318B-48B7F554A349}"/>
              </a:ext>
            </a:extLst>
          </p:cNvPr>
          <p:cNvSpPr txBox="1"/>
          <p:nvPr/>
        </p:nvSpPr>
        <p:spPr>
          <a:xfrm>
            <a:off x="6353175" y="1122971"/>
            <a:ext cx="530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FULL_ADDER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7713E0-91CF-5CC7-48D4-E3CFED866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61" y="4294529"/>
            <a:ext cx="10449740" cy="23609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156057-DDCE-FFB1-1552-A2391FF90E1D}"/>
              </a:ext>
            </a:extLst>
          </p:cNvPr>
          <p:cNvSpPr txBox="1"/>
          <p:nvPr/>
        </p:nvSpPr>
        <p:spPr>
          <a:xfrm>
            <a:off x="226793" y="3894418"/>
            <a:ext cx="530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4BIT_ADDER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289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BF2BA-FBF5-539F-887C-D8A63757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5AA033-BE87-59F1-99CF-1F20CB57C821}"/>
              </a:ext>
            </a:extLst>
          </p:cNvPr>
          <p:cNvSpPr txBox="1"/>
          <p:nvPr/>
        </p:nvSpPr>
        <p:spPr>
          <a:xfrm>
            <a:off x="436343" y="259977"/>
            <a:ext cx="11558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HALF ADDER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45689E-DF15-B83A-2232-C1647ED12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1" y="1656954"/>
            <a:ext cx="6459664" cy="4806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8B6C08-1A5D-24BB-4295-1575642E7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55" y="2200920"/>
            <a:ext cx="5284954" cy="37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4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5352-4B8D-19F0-734B-9D849FD86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3F8993-B199-4213-84B5-7D7300306925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HALF ADDER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8B0F11-0D17-D3A3-65D0-D47C92DB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298"/>
            <a:ext cx="12192000" cy="53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06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C0F56-35F5-8D4A-FE4A-E6ABAF9EB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9A4D51-B7FF-EFED-8113-F79D5310F16D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HALF ADDER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5E5D76-21CD-1B9E-1C62-6E541C84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17" y="1237130"/>
            <a:ext cx="4836365" cy="54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57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4ED7-07EB-9FA9-D677-3C0289D04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D77038-DCA3-B419-A9FC-2B636C4CE466}"/>
              </a:ext>
            </a:extLst>
          </p:cNvPr>
          <p:cNvSpPr txBox="1"/>
          <p:nvPr/>
        </p:nvSpPr>
        <p:spPr>
          <a:xfrm>
            <a:off x="436343" y="259977"/>
            <a:ext cx="11558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ADDER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9E3A4-B14F-07DF-5D0E-0A3DA435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09" y="1936376"/>
            <a:ext cx="5006456" cy="40181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7E8987-2C09-49A7-1AEA-585230E1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31" y="2097741"/>
            <a:ext cx="6383490" cy="37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80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66A89-10FF-A0CF-4256-B9ADA3B9E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E994BC-43F2-E5B3-D423-A009DA0ECDB9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ADDER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DAD1B-F725-F9FB-3B19-4474794B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112"/>
            <a:ext cx="12192000" cy="50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7B2D1-BBA7-3EEC-80FB-D98C6E23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0DC597-F627-ABC5-05FE-03FFC46338E3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–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AD3606-BCB5-370F-CE96-27BD51A6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3" y="1364347"/>
            <a:ext cx="5199431" cy="5363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FAAF67-2ECA-5118-AF93-66623E185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152" y="2278167"/>
            <a:ext cx="5122505" cy="3535384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5D6603F-69E3-5952-AA13-63F7AEF4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561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2CEB-CE1F-11FB-84E8-54B1306A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E39112-BD48-176E-15F9-6F1FC73681C6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ADDER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E6DC26-9679-49B2-7942-0ED0BD60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00" y="1162364"/>
            <a:ext cx="8466799" cy="55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19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DDB5-27C4-A652-9F01-88FA80D07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A10A3E-EBD8-16F9-0C24-8DE328E02840}"/>
              </a:ext>
            </a:extLst>
          </p:cNvPr>
          <p:cNvSpPr txBox="1"/>
          <p:nvPr/>
        </p:nvSpPr>
        <p:spPr>
          <a:xfrm>
            <a:off x="436343" y="259977"/>
            <a:ext cx="11558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ADDER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463D4B-47E8-9A5E-818C-D71F0D64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50" y="1371600"/>
            <a:ext cx="4816371" cy="5226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77A7D5-B4EA-9862-BA2F-C62566508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10" y="1371599"/>
            <a:ext cx="4748740" cy="52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73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32A55-E71B-9ECD-2CE8-9F690C592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9F1A4E-73A8-12E8-9522-8356A6F48207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ADDER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2E6DB1-128D-4B92-5951-7C2AAF8F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36" y="1602571"/>
            <a:ext cx="9500182" cy="1535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DCF8C-C9BE-1611-75C6-32713BB7A0F8}"/>
              </a:ext>
            </a:extLst>
          </p:cNvPr>
          <p:cNvSpPr txBox="1"/>
          <p:nvPr/>
        </p:nvSpPr>
        <p:spPr>
          <a:xfrm>
            <a:off x="330779" y="1602572"/>
            <a:ext cx="164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bits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1000b = 8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C51F1-2D9C-CCBB-C318-09CAD5A9D403}"/>
              </a:ext>
            </a:extLst>
          </p:cNvPr>
          <p:cNvSpPr txBox="1"/>
          <p:nvPr/>
        </p:nvSpPr>
        <p:spPr>
          <a:xfrm>
            <a:off x="220973" y="3252078"/>
            <a:ext cx="1866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 bits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1001b = 9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61EA2E-9309-CA0F-8F31-746F074F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36" y="3252078"/>
            <a:ext cx="9500182" cy="12649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67A13C-D8FF-76A6-6AD2-80815475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536" y="4631494"/>
            <a:ext cx="9500182" cy="16444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15F505-E4F4-653E-E500-D122FEA9B1AC}"/>
              </a:ext>
            </a:extLst>
          </p:cNvPr>
          <p:cNvSpPr txBox="1"/>
          <p:nvPr/>
        </p:nvSpPr>
        <p:spPr>
          <a:xfrm>
            <a:off x="330777" y="4517062"/>
            <a:ext cx="1646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Final bits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0001b = 1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Carry  = 1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738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C51BF-FED9-B605-600D-86CADA7EF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3B2B5F-466F-AF8B-3230-F58011B65AF9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ADDER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5070E-9489-ABF6-E594-7609C4CC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3457"/>
            <a:ext cx="12192000" cy="2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300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9B2F9-63DF-7572-EA5E-54AA2F244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E09F5C-F173-F85D-941C-E9B40F35E0FA}"/>
              </a:ext>
            </a:extLst>
          </p:cNvPr>
          <p:cNvSpPr txBox="1"/>
          <p:nvPr/>
        </p:nvSpPr>
        <p:spPr>
          <a:xfrm>
            <a:off x="382555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SUBTRACTOR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5C9D08-34E5-8088-818D-1FC84278A75C}"/>
              </a:ext>
            </a:extLst>
          </p:cNvPr>
          <p:cNvSpPr txBox="1"/>
          <p:nvPr/>
        </p:nvSpPr>
        <p:spPr>
          <a:xfrm>
            <a:off x="226793" y="1255993"/>
            <a:ext cx="530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4BIT_SUBTRACTOR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7B1C34-1253-2AB6-469A-CFD70F63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3" y="2414147"/>
            <a:ext cx="7668695" cy="25149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E3FD01-3E9C-C9BB-2C82-282833CD0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882" y="1761949"/>
            <a:ext cx="4170373" cy="381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1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12663-7675-D479-8318-2299356D2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AC17DC-3039-65F7-F8FB-9EB352E3A909}"/>
              </a:ext>
            </a:extLst>
          </p:cNvPr>
          <p:cNvSpPr txBox="1"/>
          <p:nvPr/>
        </p:nvSpPr>
        <p:spPr>
          <a:xfrm>
            <a:off x="436343" y="259977"/>
            <a:ext cx="11558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SUBTRACTOR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420A15-7310-5ED9-EFE4-D2D946F2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15" y="1257300"/>
            <a:ext cx="4776448" cy="5457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C08259-574C-1BE8-8F2B-33701AD0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1323666"/>
            <a:ext cx="4610100" cy="532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65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1AF5-8A1F-5EF9-C9B8-2B192CA3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45AF2C-D005-1828-DB0E-434C4875F4C2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SUBTRACTOR -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952C55-9F6E-F4C1-8B53-8419090A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06" y="1192973"/>
            <a:ext cx="8340744" cy="1750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3174FC-EC9E-FD39-BE6E-1A3001A72D85}"/>
              </a:ext>
            </a:extLst>
          </p:cNvPr>
          <p:cNvSpPr txBox="1"/>
          <p:nvPr/>
        </p:nvSpPr>
        <p:spPr>
          <a:xfrm>
            <a:off x="1102304" y="1652821"/>
            <a:ext cx="164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bits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0111b = 7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45A96-797E-15E1-5698-0021CDF46E0E}"/>
              </a:ext>
            </a:extLst>
          </p:cNvPr>
          <p:cNvSpPr txBox="1"/>
          <p:nvPr/>
        </p:nvSpPr>
        <p:spPr>
          <a:xfrm>
            <a:off x="929179" y="3429000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 bits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100xb = 8~9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62D757-61C8-9A02-3D05-A72CC0E0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07" y="3151773"/>
            <a:ext cx="8340744" cy="1431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93284E-634A-9B76-FB47-BD645C6A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006" y="4893352"/>
            <a:ext cx="8340744" cy="19646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90F64-6371-1CF1-BF8E-737780F40F51}"/>
              </a:ext>
            </a:extLst>
          </p:cNvPr>
          <p:cNvSpPr/>
          <p:nvPr/>
        </p:nvSpPr>
        <p:spPr>
          <a:xfrm>
            <a:off x="4276725" y="4743450"/>
            <a:ext cx="1819275" cy="19618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44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68E68-4DFD-F061-4889-2F868F9C5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42B766-46E8-50FA-F9FD-EACF7FBA8DF8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SUBTRACTOR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678C0B-6DC7-EB65-1423-13F9B6D5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2302724"/>
            <a:ext cx="11833412" cy="22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87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D23B-A571-1B8E-C7BC-68EB58EA5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057A6-D8ED-D385-87B7-0A21739CD219}"/>
              </a:ext>
            </a:extLst>
          </p:cNvPr>
          <p:cNvSpPr txBox="1"/>
          <p:nvPr/>
        </p:nvSpPr>
        <p:spPr>
          <a:xfrm>
            <a:off x="382555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Analog Circuits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51AA9-6841-3F7B-4838-04EE493923D0}"/>
              </a:ext>
            </a:extLst>
          </p:cNvPr>
          <p:cNvSpPr txBox="1"/>
          <p:nvPr/>
        </p:nvSpPr>
        <p:spPr>
          <a:xfrm>
            <a:off x="481167" y="2622688"/>
            <a:ext cx="506754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Common Source AMP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Differential AMP</a:t>
            </a:r>
          </a:p>
        </p:txBody>
      </p:sp>
    </p:spTree>
    <p:extLst>
      <p:ext uri="{BB962C8B-B14F-4D97-AF65-F5344CB8AC3E}">
        <p14:creationId xmlns:p14="http://schemas.microsoft.com/office/powerpoint/2010/main" val="2549777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EFF80-224C-FB78-508E-10068D9F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DF7CAC-774A-2551-FA1D-C1794A2DFC9C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ANALOG CIRCUIT SPEC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24BE629-0DC3-0C12-86DF-9A31F5DE5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67729"/>
              </p:ext>
            </p:extLst>
          </p:nvPr>
        </p:nvGraphicFramePr>
        <p:xfrm>
          <a:off x="436342" y="1818356"/>
          <a:ext cx="11412760" cy="1112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26595">
                  <a:extLst>
                    <a:ext uri="{9D8B030D-6E8A-4147-A177-3AD203B41FA5}">
                      <a16:colId xmlns:a16="http://schemas.microsoft.com/office/drawing/2014/main" val="3150787474"/>
                    </a:ext>
                  </a:extLst>
                </a:gridCol>
                <a:gridCol w="1426595">
                  <a:extLst>
                    <a:ext uri="{9D8B030D-6E8A-4147-A177-3AD203B41FA5}">
                      <a16:colId xmlns:a16="http://schemas.microsoft.com/office/drawing/2014/main" val="1239397065"/>
                    </a:ext>
                  </a:extLst>
                </a:gridCol>
                <a:gridCol w="1426595">
                  <a:extLst>
                    <a:ext uri="{9D8B030D-6E8A-4147-A177-3AD203B41FA5}">
                      <a16:colId xmlns:a16="http://schemas.microsoft.com/office/drawing/2014/main" val="3980199072"/>
                    </a:ext>
                  </a:extLst>
                </a:gridCol>
                <a:gridCol w="1426595">
                  <a:extLst>
                    <a:ext uri="{9D8B030D-6E8A-4147-A177-3AD203B41FA5}">
                      <a16:colId xmlns:a16="http://schemas.microsoft.com/office/drawing/2014/main" val="3948381058"/>
                    </a:ext>
                  </a:extLst>
                </a:gridCol>
                <a:gridCol w="1426595">
                  <a:extLst>
                    <a:ext uri="{9D8B030D-6E8A-4147-A177-3AD203B41FA5}">
                      <a16:colId xmlns:a16="http://schemas.microsoft.com/office/drawing/2014/main" val="858031190"/>
                    </a:ext>
                  </a:extLst>
                </a:gridCol>
                <a:gridCol w="1426595">
                  <a:extLst>
                    <a:ext uri="{9D8B030D-6E8A-4147-A177-3AD203B41FA5}">
                      <a16:colId xmlns:a16="http://schemas.microsoft.com/office/drawing/2014/main" val="2510940284"/>
                    </a:ext>
                  </a:extLst>
                </a:gridCol>
                <a:gridCol w="1426595">
                  <a:extLst>
                    <a:ext uri="{9D8B030D-6E8A-4147-A177-3AD203B41FA5}">
                      <a16:colId xmlns:a16="http://schemas.microsoft.com/office/drawing/2014/main" val="3522596054"/>
                    </a:ext>
                  </a:extLst>
                </a:gridCol>
                <a:gridCol w="1426595">
                  <a:extLst>
                    <a:ext uri="{9D8B030D-6E8A-4147-A177-3AD203B41FA5}">
                      <a16:colId xmlns:a16="http://schemas.microsoft.com/office/drawing/2014/main" val="1377069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NMOS0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NMOS1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NMOS2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NMOS3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PMOS0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PMOS1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66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CS_AMP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4K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1um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03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DIFF_AMP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25K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2um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2um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800nm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800nm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250nm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250nm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84266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4E0AAB-678F-100E-61D9-1B0D3E0B0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929088"/>
              </p:ext>
            </p:extLst>
          </p:nvPr>
        </p:nvGraphicFramePr>
        <p:xfrm>
          <a:off x="436342" y="4446888"/>
          <a:ext cx="10993655" cy="213067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98731">
                  <a:extLst>
                    <a:ext uri="{9D8B030D-6E8A-4147-A177-3AD203B41FA5}">
                      <a16:colId xmlns:a16="http://schemas.microsoft.com/office/drawing/2014/main" val="3150787474"/>
                    </a:ext>
                  </a:extLst>
                </a:gridCol>
                <a:gridCol w="2198731">
                  <a:extLst>
                    <a:ext uri="{9D8B030D-6E8A-4147-A177-3AD203B41FA5}">
                      <a16:colId xmlns:a16="http://schemas.microsoft.com/office/drawing/2014/main" val="1239397065"/>
                    </a:ext>
                  </a:extLst>
                </a:gridCol>
                <a:gridCol w="2198731">
                  <a:extLst>
                    <a:ext uri="{9D8B030D-6E8A-4147-A177-3AD203B41FA5}">
                      <a16:colId xmlns:a16="http://schemas.microsoft.com/office/drawing/2014/main" val="3980199072"/>
                    </a:ext>
                  </a:extLst>
                </a:gridCol>
                <a:gridCol w="2198731">
                  <a:extLst>
                    <a:ext uri="{9D8B030D-6E8A-4147-A177-3AD203B41FA5}">
                      <a16:colId xmlns:a16="http://schemas.microsoft.com/office/drawing/2014/main" val="3948381058"/>
                    </a:ext>
                  </a:extLst>
                </a:gridCol>
                <a:gridCol w="2198731">
                  <a:extLst>
                    <a:ext uri="{9D8B030D-6E8A-4147-A177-3AD203B41FA5}">
                      <a16:colId xmlns:a16="http://schemas.microsoft.com/office/drawing/2014/main" val="858031190"/>
                    </a:ext>
                  </a:extLst>
                </a:gridCol>
              </a:tblGrid>
              <a:tr h="50376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GAIN(Av)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BANDWIDTH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POWER COMSUMPTION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660195"/>
                  </a:ext>
                </a:extLst>
              </a:tr>
              <a:tr h="745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CS_AMP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~754.59[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uA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/V]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6.334[dB]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3.04[GHz]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123.153[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uW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035434"/>
                  </a:ext>
                </a:extLst>
              </a:tr>
              <a:tr h="745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DIFF_AMP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~189.955[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uA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V]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13.448[dB]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262.271[MHz]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43.469[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uW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2248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9304497-B1C6-23FA-3053-94624290E065}"/>
              </a:ext>
            </a:extLst>
          </p:cNvPr>
          <p:cNvSpPr txBox="1"/>
          <p:nvPr/>
        </p:nvSpPr>
        <p:spPr>
          <a:xfrm>
            <a:off x="436343" y="1418246"/>
            <a:ext cx="530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Layout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9D385-2A4E-B4D9-050D-61DB4DAD449F}"/>
              </a:ext>
            </a:extLst>
          </p:cNvPr>
          <p:cNvSpPr txBox="1"/>
          <p:nvPr/>
        </p:nvSpPr>
        <p:spPr>
          <a:xfrm>
            <a:off x="436343" y="4046779"/>
            <a:ext cx="530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 Number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905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AEA4-3FB5-5EC1-F182-36EDE6981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D92459-42D2-E94F-3E24-1FF27D5B46D0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– Simulation &amp;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B6680D-252C-472E-2DF9-BB9660A81AB3}"/>
              </a:ext>
            </a:extLst>
          </p:cNvPr>
          <p:cNvGrpSpPr/>
          <p:nvPr/>
        </p:nvGrpSpPr>
        <p:grpSpPr>
          <a:xfrm>
            <a:off x="1193660" y="1475440"/>
            <a:ext cx="9804679" cy="4766739"/>
            <a:chOff x="1775700" y="1960466"/>
            <a:chExt cx="8612293" cy="418703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F1B34A5-A312-8243-8816-124A6742A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6355" y="1960466"/>
              <a:ext cx="1361638" cy="4187037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9B0E06-5C45-3D11-E55F-B6B623542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700" y="1960466"/>
              <a:ext cx="6526654" cy="418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FCCAD7A-5F06-8EE1-213B-D287D87A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976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A90A-D987-E2D7-7D10-3030BC13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A5917-2F48-7849-B060-40E3148E33CE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Common Source AMP – Schematics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99ABCF-A4D7-D1D3-C5CE-823E1ADB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32" y="1147482"/>
            <a:ext cx="8123935" cy="571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61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526D-7243-A297-5471-CB529311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FF4E3-BBEE-3569-CEF2-FB72ED26E2CC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Common Source AMP – Simulation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03433E-B330-2AAA-E31B-3BD3E8268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458"/>
            <a:ext cx="12192000" cy="50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94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F05D8-7B5D-6195-57DC-4865A3302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B05A38-0CE9-04B7-D0BB-0B1AEEC829C3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Common Source AMP – Simulation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495270-1625-0911-C22D-1A3737473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156"/>
            <a:ext cx="12192000" cy="50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3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E9098-2AE3-A36A-50AC-15242FB7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E49F2-5A4B-8E54-C7B7-4CE18E97ABC3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Common Source AMP – Simulation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397046-B063-633E-5E82-4E5658145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156"/>
            <a:ext cx="12192000" cy="49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36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6DF19-8372-2A67-1144-8B8CE50E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D9A24-772C-52E4-E2FA-20A01525B9B2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Common Source AMP – Layout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382049-4592-E55B-0BAE-A1182989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999" y="1147482"/>
            <a:ext cx="4006002" cy="57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62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AF338-9A4A-F4D7-38C6-5288C557A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94136C-5898-341D-2DDD-917300ED4EA2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Differential AMP – Schematics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8A35A4-3AE3-3D6D-298D-166A5423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91" y="1124680"/>
            <a:ext cx="10171018" cy="57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30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A1AD8-9FB6-A2A4-284C-E325F2A9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20A4F-45B7-F520-A068-9F36B70AC9CF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Differential AMP – Simulation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A3B240-F5F6-C624-CEA5-1CB422F98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6554"/>
            <a:ext cx="12192000" cy="497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08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26BF0-45E0-56D0-45D3-6DADBFD38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BF97F-DE2C-E52D-A6A3-D9979B06319A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Differential AMP – Simulation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ECA1E2-C8AB-41BB-F1BC-F4ED7BFD5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6807"/>
            <a:ext cx="12192000" cy="49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37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DA701-93BF-2D6C-A66B-49A963A7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EDE2F-87BF-E5F6-6661-FF1641A8B029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Differential AMP –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14E28A-F1AB-89E4-8C23-86BB9C68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60" y="1122448"/>
            <a:ext cx="5595280" cy="57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0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917D3-3C1D-A34A-A3DE-AAB6DD78E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C469C0-7E61-8980-441C-07658417BE83}"/>
              </a:ext>
            </a:extLst>
          </p:cNvPr>
          <p:cNvSpPr txBox="1"/>
          <p:nvPr/>
        </p:nvSpPr>
        <p:spPr>
          <a:xfrm>
            <a:off x="382555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Team Project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C5B7A-91B5-48EC-8395-84129ADEE5A9}"/>
              </a:ext>
            </a:extLst>
          </p:cNvPr>
          <p:cNvSpPr txBox="1"/>
          <p:nvPr/>
        </p:nvSpPr>
        <p:spPr>
          <a:xfrm>
            <a:off x="481167" y="1807605"/>
            <a:ext cx="5621411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 - Flip Flop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4Bit Sync Up Counter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4Bit Shift Register(PIPO)</a:t>
            </a:r>
          </a:p>
        </p:txBody>
      </p:sp>
    </p:spTree>
    <p:extLst>
      <p:ext uri="{BB962C8B-B14F-4D97-AF65-F5344CB8AC3E}">
        <p14:creationId xmlns:p14="http://schemas.microsoft.com/office/powerpoint/2010/main" val="196870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B2D4F-A35B-472E-BA3F-E019F9AC7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BFD89B-473B-2876-C517-9A8BA4FE8A72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Switch - Schematic &amp; Symbol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EF95DA7-E411-6836-422D-D04FB3EA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693B1E-EAA7-A634-E4C8-6C4BA6BA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3" y="1453117"/>
            <a:ext cx="6173886" cy="5144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54A0E7-7285-98A1-B0D4-2136C3BC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809" y="2569888"/>
            <a:ext cx="4320791" cy="291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532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4EB09-872B-A261-8CFE-CB77C7D3B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B453D9-179B-3477-ABA7-9E91800C6D3D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 – Flip Flop – Schematics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CD8529E-1EF6-D385-4913-ED0925A1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6"/>
          <a:stretch>
            <a:fillRect/>
          </a:stretch>
        </p:blipFill>
        <p:spPr>
          <a:xfrm>
            <a:off x="1981471" y="1276350"/>
            <a:ext cx="8229058" cy="53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70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8D91-C703-26C9-7B5D-8F4A01E90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7A3899-FC71-7F28-8CCF-9E45C8317B5D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 – Flip Flop –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A297EDC-1CF5-44B0-43D7-2F1F43FC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03" y="1215572"/>
            <a:ext cx="8384193" cy="55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703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C604-FE58-2CE4-5B3E-14051B33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965399-655D-0EC2-7795-817B1C7058CC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 – Flip Flop – Layout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B25AE1-8CB1-73B8-5ED7-7DFA9F4F5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354" y="1156404"/>
            <a:ext cx="6447291" cy="570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5166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0714B-B007-FC86-B0FF-607AECCE3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C9080B-DD61-92C0-57D8-07E898488520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SYNC UP COUNTER – Schematics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AA3A6CA-E603-5BA6-7DCA-7E2A43BB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71" y="1135742"/>
            <a:ext cx="11077257" cy="5629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B84CD3-0216-0BD7-FE22-375569B37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429" y="3755572"/>
            <a:ext cx="1651399" cy="8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2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2BE2-4639-C3CC-BFEA-5F82D4C0F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C49AD7-2DEA-860F-FB4B-3F639D2EF597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SYNC UP COUNTER – Simulation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3B310F-19CA-04B9-ADF5-4B22C4278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5923"/>
            <a:ext cx="12192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1322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62BAD-99F9-BD4A-D32D-4607863F3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30F1BB-DE37-A309-AFFA-01AB0D3851B8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SYNC UP COUNTER – Layout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E1901D4-37C8-2167-0ADB-880F28BA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4936"/>
            <a:ext cx="12192000" cy="267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53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87900-C872-6B97-6CD8-DC8A3A05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A11571-665C-CCA0-5A85-04404EFB7E5E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SHIFT REGISTER – Schematics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40CD71-F684-6431-5063-27941EBE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06" y="1184642"/>
            <a:ext cx="5992587" cy="550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15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5CEE4-81F6-6794-0CED-AD93689AA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05156-C509-1E37-7289-2A158E43E8FA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SHIFT REGISTER – Simulation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AF7CBE-E48D-D694-767B-977E01AF6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9237"/>
            <a:ext cx="12192000" cy="253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497C52B-F97B-02E4-16ED-EE9FD200F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064718"/>
            <a:ext cx="12077700" cy="23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480D7C-47C5-7905-DAA3-E97F3278605E}"/>
              </a:ext>
            </a:extLst>
          </p:cNvPr>
          <p:cNvSpPr/>
          <p:nvPr/>
        </p:nvSpPr>
        <p:spPr>
          <a:xfrm>
            <a:off x="2554940" y="1519237"/>
            <a:ext cx="502025" cy="45894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79672F-DC44-C7CC-8665-D1FEF2AB561F}"/>
              </a:ext>
            </a:extLst>
          </p:cNvPr>
          <p:cNvSpPr txBox="1"/>
          <p:nvPr/>
        </p:nvSpPr>
        <p:spPr>
          <a:xfrm>
            <a:off x="3056965" y="269090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딜레이 발생</a:t>
            </a:r>
          </a:p>
        </p:txBody>
      </p:sp>
    </p:spTree>
    <p:extLst>
      <p:ext uri="{BB962C8B-B14F-4D97-AF65-F5344CB8AC3E}">
        <p14:creationId xmlns:p14="http://schemas.microsoft.com/office/powerpoint/2010/main" val="21005906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737F6-6061-6A79-8791-A3FD05A65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B7E7E-7222-4B0F-6DD3-D7DFA6A4102E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4BIT SHIFT REGISTER – Layout 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9C3642F-B940-B824-07A0-983D1BCE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229"/>
            <a:ext cx="12192000" cy="33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813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6A458-203F-0001-AE5A-6AE9A944A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5EA02-A334-D488-7750-9BED3CCE421C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One-Chip Design – Pin Array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D2E1F0-5EE9-31EB-5281-E6328DAF7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426" y="1151894"/>
            <a:ext cx="5003148" cy="57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47FCD-A554-B070-E83C-7BA3AEAFD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4BDC28-2983-AF5F-D986-5A4FFABB33D2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Switch – Simulation &amp;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79BB3062-93EB-8E95-CB59-BE789979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5E0E-7B25-4248-B9EC-FE05A8C35BA2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639604-F973-D286-2AC7-AD84BDD9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225" y="1613946"/>
            <a:ext cx="2696140" cy="43655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629A78-8B9B-B11E-CB9B-8209E45C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70198"/>
            <a:ext cx="8994226" cy="36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604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C02A33-7A43-5D28-E9D5-066CAE9C5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63" y="1173183"/>
            <a:ext cx="9294674" cy="5684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1493AB-66D0-434D-F943-DF1128FB3441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One-Chip Design - Schematics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FD2ED-18BD-38EA-863A-576269C99300}"/>
              </a:ext>
            </a:extLst>
          </p:cNvPr>
          <p:cNvSpPr txBox="1"/>
          <p:nvPr/>
        </p:nvSpPr>
        <p:spPr>
          <a:xfrm>
            <a:off x="3014053" y="1874212"/>
            <a:ext cx="1497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161MUX_LOGIC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00B3A-ADB6-36FA-184E-D68FB19B5690}"/>
              </a:ext>
            </a:extLst>
          </p:cNvPr>
          <p:cNvSpPr txBox="1"/>
          <p:nvPr/>
        </p:nvSpPr>
        <p:spPr>
          <a:xfrm>
            <a:off x="3014053" y="3851030"/>
            <a:ext cx="1666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161MUX_SWITCH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6CF5C-357E-1F08-8310-075356EC67F3}"/>
              </a:ext>
            </a:extLst>
          </p:cNvPr>
          <p:cNvSpPr txBox="1"/>
          <p:nvPr/>
        </p:nvSpPr>
        <p:spPr>
          <a:xfrm>
            <a:off x="4992978" y="3851030"/>
            <a:ext cx="1557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81MUX_SWITCH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0082D-3AB3-77D8-7557-4F25496D3FFD}"/>
              </a:ext>
            </a:extLst>
          </p:cNvPr>
          <p:cNvSpPr txBox="1"/>
          <p:nvPr/>
        </p:nvSpPr>
        <p:spPr>
          <a:xfrm>
            <a:off x="6357635" y="3851030"/>
            <a:ext cx="1557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41MUX_SWITCH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B37CD-2F04-A74D-B60E-3FF981EBB8F9}"/>
              </a:ext>
            </a:extLst>
          </p:cNvPr>
          <p:cNvSpPr txBox="1"/>
          <p:nvPr/>
        </p:nvSpPr>
        <p:spPr>
          <a:xfrm>
            <a:off x="7620789" y="3617406"/>
            <a:ext cx="1557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21MUX_SWITCH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7D6BD-B128-5DBD-E7BC-E9D48BA24B8C}"/>
              </a:ext>
            </a:extLst>
          </p:cNvPr>
          <p:cNvSpPr txBox="1"/>
          <p:nvPr/>
        </p:nvSpPr>
        <p:spPr>
          <a:xfrm>
            <a:off x="9042871" y="5130932"/>
            <a:ext cx="1787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4BIT_SUBTRACTOR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9103B6-138D-0AE6-9F15-A3C59BC57356}"/>
              </a:ext>
            </a:extLst>
          </p:cNvPr>
          <p:cNvSpPr txBox="1"/>
          <p:nvPr/>
        </p:nvSpPr>
        <p:spPr>
          <a:xfrm>
            <a:off x="7749976" y="5130932"/>
            <a:ext cx="1218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LOGIC_GATE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35BF6-85E4-A0FB-82E8-A254A62660A7}"/>
              </a:ext>
            </a:extLst>
          </p:cNvPr>
          <p:cNvSpPr txBox="1"/>
          <p:nvPr/>
        </p:nvSpPr>
        <p:spPr>
          <a:xfrm>
            <a:off x="4992978" y="1873477"/>
            <a:ext cx="1388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81MUX_LOGIC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803D-8D42-0104-DA8B-8AF84A4AD48E}"/>
              </a:ext>
            </a:extLst>
          </p:cNvPr>
          <p:cNvSpPr txBox="1"/>
          <p:nvPr/>
        </p:nvSpPr>
        <p:spPr>
          <a:xfrm>
            <a:off x="6357635" y="1873477"/>
            <a:ext cx="1388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41MUX_LOGIC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C68455-1163-A686-0ED3-89610D6FA66A}"/>
              </a:ext>
            </a:extLst>
          </p:cNvPr>
          <p:cNvSpPr txBox="1"/>
          <p:nvPr/>
        </p:nvSpPr>
        <p:spPr>
          <a:xfrm>
            <a:off x="7749976" y="1873477"/>
            <a:ext cx="1388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21MUX_LOGIC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109B95-A36D-93FF-7616-229B475A4173}"/>
              </a:ext>
            </a:extLst>
          </p:cNvPr>
          <p:cNvSpPr txBox="1"/>
          <p:nvPr/>
        </p:nvSpPr>
        <p:spPr>
          <a:xfrm>
            <a:off x="9230397" y="1639854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HALF_ADDER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320C68-F5EB-6AFA-EE3F-CB051CBC5BF0}"/>
              </a:ext>
            </a:extLst>
          </p:cNvPr>
          <p:cNvSpPr txBox="1"/>
          <p:nvPr/>
        </p:nvSpPr>
        <p:spPr>
          <a:xfrm>
            <a:off x="9248031" y="2699194"/>
            <a:ext cx="12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FULL_ADDER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28589-6F54-296F-D368-3B159317E079}"/>
              </a:ext>
            </a:extLst>
          </p:cNvPr>
          <p:cNvSpPr txBox="1"/>
          <p:nvPr/>
        </p:nvSpPr>
        <p:spPr>
          <a:xfrm>
            <a:off x="5929959" y="4859101"/>
            <a:ext cx="15872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4BIT</a:t>
            </a:r>
          </a:p>
          <a:p>
            <a:pPr algn="ctr"/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COUNTER</a:t>
            </a:r>
          </a:p>
          <a:p>
            <a:pPr algn="ctr"/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SHIFT_REGISTER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3594E-2526-AA71-B739-C6567ABE4A60}"/>
              </a:ext>
            </a:extLst>
          </p:cNvPr>
          <p:cNvSpPr txBox="1"/>
          <p:nvPr/>
        </p:nvSpPr>
        <p:spPr>
          <a:xfrm>
            <a:off x="5824702" y="6180212"/>
            <a:ext cx="179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COMMON-SOURCE</a:t>
            </a:r>
          </a:p>
          <a:p>
            <a:pPr algn="ctr"/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AMPLIFIER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77C3D-4DDA-22D5-3C81-C28FE638C3CF}"/>
              </a:ext>
            </a:extLst>
          </p:cNvPr>
          <p:cNvSpPr txBox="1"/>
          <p:nvPr/>
        </p:nvSpPr>
        <p:spPr>
          <a:xfrm>
            <a:off x="7719519" y="6180212"/>
            <a:ext cx="1383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DIFFERENTIAL</a:t>
            </a:r>
          </a:p>
          <a:p>
            <a:pPr algn="ctr"/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AMPLIFIER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35DB1-C610-D871-07F6-2AB9BFEEA603}"/>
              </a:ext>
            </a:extLst>
          </p:cNvPr>
          <p:cNvSpPr txBox="1"/>
          <p:nvPr/>
        </p:nvSpPr>
        <p:spPr>
          <a:xfrm>
            <a:off x="9230397" y="3851029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4BIT_ADDER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2796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CA6DF-949A-4E9F-A651-5700F3811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338D95-CC7B-CA25-8646-E609E339F35C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One-Chip Design - Layout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11280-2564-DD54-7680-098E41D7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903" y="1129854"/>
            <a:ext cx="5430193" cy="57281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0A48C-F093-B0A5-79AD-DF8FB3F0882D}"/>
              </a:ext>
            </a:extLst>
          </p:cNvPr>
          <p:cNvSpPr txBox="1"/>
          <p:nvPr/>
        </p:nvSpPr>
        <p:spPr>
          <a:xfrm>
            <a:off x="4053959" y="5209786"/>
            <a:ext cx="3834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Digital Circuits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4342A-0825-EEBC-A09A-849B6B9738CD}"/>
              </a:ext>
            </a:extLst>
          </p:cNvPr>
          <p:cNvSpPr txBox="1"/>
          <p:nvPr/>
        </p:nvSpPr>
        <p:spPr>
          <a:xfrm>
            <a:off x="4053959" y="2149905"/>
            <a:ext cx="3834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Analog Circuits</a:t>
            </a:r>
            <a:endParaRPr lang="ko-KR" altLang="en-US" sz="32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7832DD-86A6-2611-F9BB-94DC7AEA33FC}"/>
              </a:ext>
            </a:extLst>
          </p:cNvPr>
          <p:cNvSpPr/>
          <p:nvPr/>
        </p:nvSpPr>
        <p:spPr>
          <a:xfrm>
            <a:off x="3810000" y="1936376"/>
            <a:ext cx="4177553" cy="1353671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87F53B-1AB6-FEDD-F785-590915990413}"/>
              </a:ext>
            </a:extLst>
          </p:cNvPr>
          <p:cNvSpPr/>
          <p:nvPr/>
        </p:nvSpPr>
        <p:spPr>
          <a:xfrm>
            <a:off x="3810000" y="3862388"/>
            <a:ext cx="4177553" cy="2309812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D2DA5D-2187-2351-2E5B-17DFEF0B87E5}"/>
              </a:ext>
            </a:extLst>
          </p:cNvPr>
          <p:cNvSpPr/>
          <p:nvPr/>
        </p:nvSpPr>
        <p:spPr>
          <a:xfrm>
            <a:off x="6749302" y="4269224"/>
            <a:ext cx="1037386" cy="707589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B73B7-E854-EB34-6415-8ED96765B241}"/>
              </a:ext>
            </a:extLst>
          </p:cNvPr>
          <p:cNvSpPr txBox="1"/>
          <p:nvPr/>
        </p:nvSpPr>
        <p:spPr>
          <a:xfrm>
            <a:off x="6719723" y="4370482"/>
            <a:ext cx="10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Digital</a:t>
            </a:r>
          </a:p>
          <a:p>
            <a:pPr algn="ctr"/>
            <a:r>
              <a:rPr lang="en-US" altLang="ko-KR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Logic Gate</a:t>
            </a:r>
            <a:endParaRPr lang="ko-KR" altLang="en-US" sz="1200" dirty="0">
              <a:solidFill>
                <a:schemeClr val="accent2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CBD71D-BB76-830E-6B42-489948F056DC}"/>
              </a:ext>
            </a:extLst>
          </p:cNvPr>
          <p:cNvSpPr/>
          <p:nvPr/>
        </p:nvSpPr>
        <p:spPr>
          <a:xfrm>
            <a:off x="3810000" y="3290047"/>
            <a:ext cx="4177553" cy="572341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7DEF3-CE06-7FB5-D948-2F500924B0FE}"/>
              </a:ext>
            </a:extLst>
          </p:cNvPr>
          <p:cNvSpPr txBox="1"/>
          <p:nvPr/>
        </p:nvSpPr>
        <p:spPr>
          <a:xfrm>
            <a:off x="3981285" y="3318088"/>
            <a:ext cx="383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Project</a:t>
            </a:r>
          </a:p>
          <a:p>
            <a:pPr algn="ctr"/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(4bit up counter &amp; shift register)</a:t>
            </a:r>
            <a:endParaRPr lang="ko-KR" altLang="en-US" sz="12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329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631E8-2823-7D78-6E32-F654E67A3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E377D1-9305-5413-84CE-83FE733B0F15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One-Chip Design – Layout(DRC)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1D3D2C-F79D-C708-DAFF-769576205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554" y="1116524"/>
            <a:ext cx="6810891" cy="57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795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F61D1-12FB-BE3A-0BB7-716290C5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A8A8F3-5554-D32F-017B-1064DADE047A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One-Chip Design – Layout(LVS)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D27038-003C-2BA1-1583-9B64374C7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60" y="1147482"/>
            <a:ext cx="8427680" cy="57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951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F84F8F-0A13-8031-6FEB-F3AF37FA8A38}"/>
              </a:ext>
            </a:extLst>
          </p:cNvPr>
          <p:cNvSpPr txBox="1"/>
          <p:nvPr/>
        </p:nvSpPr>
        <p:spPr>
          <a:xfrm>
            <a:off x="436343" y="259977"/>
            <a:ext cx="1107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CONTACT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Email Icon PNGs for Free Download">
            <a:extLst>
              <a:ext uri="{FF2B5EF4-FFF2-40B4-BE49-F238E27FC236}">
                <a16:creationId xmlns:a16="http://schemas.microsoft.com/office/drawing/2014/main" id="{0F3DD629-FA48-CF92-A212-F42BFB0D1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98" y="2510997"/>
            <a:ext cx="1159529" cy="69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휴대 전화 변형 - 무료 도구 및기구개 아이콘">
            <a:extLst>
              <a:ext uri="{FF2B5EF4-FFF2-40B4-BE49-F238E27FC236}">
                <a16:creationId xmlns:a16="http://schemas.microsoft.com/office/drawing/2014/main" id="{ACD95545-C025-5A58-C204-03558073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97" y="4287425"/>
            <a:ext cx="1159529" cy="11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DE17FA-4BB0-7441-3396-065AE48EB42F}"/>
              </a:ext>
            </a:extLst>
          </p:cNvPr>
          <p:cNvSpPr txBox="1"/>
          <p:nvPr/>
        </p:nvSpPr>
        <p:spPr>
          <a:xfrm>
            <a:off x="3053361" y="2504739"/>
            <a:ext cx="2908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E-mail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s5748766@gmail.com</a:t>
            </a:r>
            <a:endParaRPr lang="ko-KR" altLang="en-US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F766C-53BE-5B26-4ADA-19E9C7D31634}"/>
              </a:ext>
            </a:extLst>
          </p:cNvPr>
          <p:cNvSpPr txBox="1"/>
          <p:nvPr/>
        </p:nvSpPr>
        <p:spPr>
          <a:xfrm>
            <a:off x="3053361" y="4507744"/>
            <a:ext cx="2659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Phone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+82 010-9603-8799</a:t>
            </a:r>
            <a:endParaRPr lang="ko-KR" altLang="en-US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65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3881</TotalTime>
  <Words>1048</Words>
  <Application>Microsoft Office PowerPoint</Application>
  <PresentationFormat>와이드스크린</PresentationFormat>
  <Paragraphs>345</Paragraphs>
  <Slides>94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2" baseType="lpstr">
      <vt:lpstr>나눔스퀘어</vt:lpstr>
      <vt:lpstr>나눔스퀘어 Bold</vt:lpstr>
      <vt:lpstr>나눔스퀘어 ExtraBold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SHIN</dc:creator>
  <cp:lastModifiedBy>Caleb SHIN</cp:lastModifiedBy>
  <cp:revision>34</cp:revision>
  <dcterms:created xsi:type="dcterms:W3CDTF">2025-07-18T02:49:11Z</dcterms:created>
  <dcterms:modified xsi:type="dcterms:W3CDTF">2025-08-08T06:48:04Z</dcterms:modified>
</cp:coreProperties>
</file>